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82" r:id="rId19"/>
    <p:sldId id="288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79DBB6-B3E9-48BF-B0E9-13C85E360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5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DF7EBD-56E5-483B-9F10-AA3E8DD25700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61BC343-3825-4665-8469-0AF0DFADFBA7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FEBEF9-8013-4918-BAB1-6B47EC5F3533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DDEA815-04D9-4F3C-B3CA-EDF6A7B88F1C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CC1E88-540D-4593-A0A5-3DE03BAE7C71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14DC68-EF97-49B1-869F-F9E5D76EB3F1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907F5-FCEC-48D0-91AB-B16C407DA3DD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9B398A-3562-4E66-B697-249DADD590D1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3538B2A-AD67-4ECF-BF21-A0955E81D39E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3600B4-15B7-4874-9A71-7A0828866EA8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278CF6-BB30-437B-B44C-2AC2281747B8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A9F7A1D-5EA0-4F47-99F3-B5DD16492506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7866CD-9E27-4FB7-A8A3-595C3CAF46DE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A4966F-E0F8-423A-B2B7-7AE5A97830FD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49830D-CB37-4DE0-9A55-C69802E5EAD9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0EE06D-C870-4B9E-86EE-86D5CD0AED4F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D5DB53-9399-430A-9834-299A7E2962AD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4DAB47-CAEA-4521-8468-14DAC149D520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0625EB-69B6-40D4-9660-7DD671A342FE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45F352E-0863-4658-9DE5-B4285003BB13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Putting It All Together, </a:t>
            </a:r>
          </a:p>
          <a:p>
            <a:pPr eaLnBrk="1" hangingPunct="1"/>
            <a:r>
              <a:rPr lang="en-US" smtClean="0"/>
              <a:t>Explaining Crime Trends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5"/>
    </mc:Choice>
    <mc:Fallback xmlns="">
      <p:transition spd="slow" advTm="1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Uncertainties include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Private policing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Police-corrections partnerships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Multijurisdictional drug task forces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Military partnerships and militarization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Technology and less-lethal weapons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Compstat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Third-party policing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Integrated/multifaceted community policing initiatives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 drop prosecution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Police-prosecutor partnerships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Federal-state prosecution partnerships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Project Safe Neighborhoods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Uncertainties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25"/>
    </mc:Choice>
    <mc:Fallback xmlns="">
      <p:transition spd="slow" advTm="48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Community prosecution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Deferred prosecution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Setting bail at a high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Incapacitation methods, including selective incapacitation and involuntary civil commitment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Fines, fees, and forfeiture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Gun bans and the criminalization of drugs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Patriot 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Sarbanes-Oxley Act of 2002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Jessica’s Law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Long prison sentences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Determinate sentencing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Sentence enhancements for hate crimes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Sex offender registration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Anti-gang injunctions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97"/>
    </mc:Choice>
    <mc:Fallback xmlns="">
      <p:transition spd="slow" advTm="46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Traditional probation and parole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Hybrid intermediate sanctions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Supermax prisons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Anger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Improved victim awareness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Life skills training for adults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Prison education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Prison work release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Job training for the general population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Housing dispersal and mobility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Reentry initiatives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Stand-alone diversion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Shaming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Restorative justice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1"/>
    </mc:Choice>
    <mc:Fallback xmlns="">
      <p:transition spd="slow" advTm="45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Problem-solving courts, with the possible exception of drug courts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Self-defense with a gun and guns as deterrents to individual victimization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Risk avoidance and risk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Increased welfare spending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Minuteman project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Financial assistance to communities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Community mobilization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Youth mentorship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After-school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Improving classroom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Separate classrooms for at-risk youth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Other school-based interventions aimed at specific students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GREAT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Closed-circuit television in residential/public areas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26"/>
    </mc:Choice>
    <mc:Fallback xmlns="">
      <p:transition spd="slow" advTm="54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1600" smtClean="0"/>
              <a:t>Two instead of one clerk in convenience stores</a:t>
            </a:r>
          </a:p>
          <a:p>
            <a:pPr lvl="1" eaLnBrk="1" hangingPunct="1"/>
            <a:r>
              <a:rPr lang="en-US" sz="1600" smtClean="0"/>
              <a:t>Security systems and barricades in/outside retail establishments</a:t>
            </a:r>
          </a:p>
          <a:p>
            <a:pPr lvl="1" eaLnBrk="1" hangingPunct="1"/>
            <a:r>
              <a:rPr lang="en-US" sz="1600" smtClean="0"/>
              <a:t>Bank security measures</a:t>
            </a:r>
          </a:p>
          <a:p>
            <a:pPr lvl="1" eaLnBrk="1" hangingPunct="1"/>
            <a:r>
              <a:rPr lang="en-US" sz="1600" smtClean="0"/>
              <a:t>Bar and tavern security measures</a:t>
            </a:r>
          </a:p>
          <a:p>
            <a:pPr lvl="1" eaLnBrk="1" hangingPunct="1"/>
            <a:r>
              <a:rPr lang="en-US" sz="1600" smtClean="0"/>
              <a:t>Airport security</a:t>
            </a:r>
          </a:p>
          <a:p>
            <a:pPr lvl="1" eaLnBrk="1" hangingPunct="1"/>
            <a:r>
              <a:rPr lang="en-US" sz="1600" smtClean="0"/>
              <a:t>Street closures</a:t>
            </a:r>
          </a:p>
          <a:p>
            <a:pPr lvl="1" eaLnBrk="1" hangingPunct="1"/>
            <a:r>
              <a:rPr lang="en-US" sz="1600" smtClean="0"/>
              <a:t>Several juvenile crime prevention programs</a:t>
            </a:r>
          </a:p>
          <a:p>
            <a:pPr lvl="1" eaLnBrk="1" hangingPunct="1"/>
            <a:r>
              <a:rPr lang="en-US" sz="1600" smtClean="0"/>
              <a:t>Teen courts</a:t>
            </a:r>
          </a:p>
          <a:p>
            <a:pPr lvl="1" eaLnBrk="1" hangingPunct="1"/>
            <a:r>
              <a:rPr lang="en-US" sz="1600" smtClean="0"/>
              <a:t>Youth accountability boards</a:t>
            </a:r>
          </a:p>
          <a:p>
            <a:pPr lvl="1" eaLnBrk="1" hangingPunct="1"/>
            <a:r>
              <a:rPr lang="en-US" sz="1600" smtClean="0"/>
              <a:t>Most forms of traditional adjudication for juveniles, with the possible exception of treatment</a:t>
            </a:r>
          </a:p>
          <a:p>
            <a:pPr lvl="1" eaLnBrk="1" hangingPunct="1"/>
            <a:r>
              <a:rPr lang="en-US" sz="1600" smtClean="0"/>
              <a:t>Juvenile curfew enforcement</a:t>
            </a:r>
          </a:p>
          <a:p>
            <a:pPr lvl="1" eaLnBrk="1" hangingPunct="1"/>
            <a:r>
              <a:rPr lang="en-US" sz="1600" smtClean="0"/>
              <a:t>Juvenile waivers</a:t>
            </a:r>
          </a:p>
          <a:p>
            <a:pPr lvl="1" eaLnBrk="1" hangingPunct="1"/>
            <a:r>
              <a:rPr lang="en-US" sz="1600" smtClean="0"/>
              <a:t>Habitual juvenile offender laws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13"/>
    </mc:Choice>
    <mc:Fallback xmlns="">
      <p:transition spd="slow" advTm="50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smtClean="0"/>
              <a:t>Three important themes emerged throughout the book</a:t>
            </a:r>
          </a:p>
          <a:p>
            <a:pPr lvl="1" eaLnBrk="1" hangingPunct="1"/>
            <a:r>
              <a:rPr lang="en-US" smtClean="0"/>
              <a:t>The solution to crime appears to lie beyond the justice system</a:t>
            </a:r>
          </a:p>
          <a:p>
            <a:pPr lvl="1" eaLnBrk="1" hangingPunct="1"/>
            <a:r>
              <a:rPr lang="en-US" smtClean="0"/>
              <a:t>Early intervention is necessary</a:t>
            </a:r>
          </a:p>
          <a:p>
            <a:pPr lvl="1" eaLnBrk="1" hangingPunct="1"/>
            <a:r>
              <a:rPr lang="en-US" smtClean="0"/>
              <a:t>Much additional research is necessary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Three Important Themes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12"/>
    </mc:Choice>
    <mc:Fallback xmlns="">
      <p:transition spd="slow" advTm="22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There were nationwide reductions in crime during the 1990s </a:t>
            </a:r>
          </a:p>
          <a:p>
            <a:pPr eaLnBrk="1" hangingPunct="1"/>
            <a:r>
              <a:rPr lang="en-US" sz="2800" smtClean="0"/>
              <a:t>The numbers</a:t>
            </a:r>
          </a:p>
          <a:p>
            <a:pPr lvl="1" eaLnBrk="1" hangingPunct="1"/>
            <a:r>
              <a:rPr lang="en-US" sz="2400" smtClean="0"/>
              <a:t>Homicide down 43 percent by 2001</a:t>
            </a:r>
          </a:p>
          <a:p>
            <a:pPr lvl="1" eaLnBrk="1" hangingPunct="1"/>
            <a:r>
              <a:rPr lang="en-US" sz="2400" smtClean="0"/>
              <a:t>33.6 and 28.8 percent reductions in UCR violent and property crime</a:t>
            </a:r>
          </a:p>
          <a:p>
            <a:pPr lvl="1" eaLnBrk="1" hangingPunct="1"/>
            <a:r>
              <a:rPr lang="en-US" sz="2400" smtClean="0"/>
              <a:t>NCVS estimated more than 50 percent reductions</a:t>
            </a:r>
          </a:p>
          <a:p>
            <a:pPr eaLnBrk="1" hangingPunct="1"/>
            <a:r>
              <a:rPr lang="en-US" sz="2800" smtClean="0"/>
              <a:t>Crime went down, even in the face of doom and gloom predictions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Explaining Crime Trends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75"/>
    </mc:Choice>
    <mc:Fallback xmlns="">
      <p:transition spd="slow" advTm="78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sz="2800" smtClean="0"/>
              <a:t>Five liberal explanations of the crime decline in the 1990s have been identified</a:t>
            </a:r>
          </a:p>
          <a:p>
            <a:pPr lvl="1" eaLnBrk="1" hangingPunct="1"/>
            <a:r>
              <a:rPr lang="en-US" sz="2400" smtClean="0"/>
              <a:t>Economic conditions</a:t>
            </a:r>
          </a:p>
          <a:p>
            <a:pPr lvl="1" eaLnBrk="1" hangingPunct="1"/>
            <a:r>
              <a:rPr lang="en-US" sz="2400" smtClean="0"/>
              <a:t>Demographic shifts</a:t>
            </a:r>
          </a:p>
          <a:p>
            <a:pPr lvl="1" eaLnBrk="1" hangingPunct="1"/>
            <a:r>
              <a:rPr lang="en-US" sz="2400" smtClean="0"/>
              <a:t>Citizen attitudes</a:t>
            </a:r>
          </a:p>
          <a:p>
            <a:pPr lvl="1" eaLnBrk="1" hangingPunct="1"/>
            <a:r>
              <a:rPr lang="en-US" sz="2400" smtClean="0"/>
              <a:t>Family conditions</a:t>
            </a:r>
          </a:p>
          <a:p>
            <a:pPr lvl="1" eaLnBrk="1" hangingPunct="1"/>
            <a:r>
              <a:rPr lang="en-US" sz="2400" smtClean="0"/>
              <a:t>Gun control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Liberal Explanations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13"/>
    </mc:Choice>
    <mc:Fallback xmlns="">
      <p:transition spd="slow" advTm="3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Conservatives have offered up several explanations for the decline in crime during the 1990s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More and better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More prisoners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Other criminal justice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More concealed weapons permits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More capital punishment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Conservative Explanations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757"/>
    </mc:Choice>
    <mc:Fallback xmlns="">
      <p:transition spd="slow" advTm="277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mtClean="0"/>
              <a:t>Other explanations for the decline in crime during the 1990s include</a:t>
            </a:r>
          </a:p>
          <a:p>
            <a:pPr lvl="1" eaLnBrk="1" hangingPunct="1"/>
            <a:r>
              <a:rPr lang="en-US" smtClean="0"/>
              <a:t>Cultural shifts</a:t>
            </a:r>
          </a:p>
          <a:p>
            <a:pPr lvl="1" eaLnBrk="1" hangingPunct="1"/>
            <a:r>
              <a:rPr lang="en-US" smtClean="0"/>
              <a:t>Waning of the crack epidemic</a:t>
            </a:r>
          </a:p>
          <a:p>
            <a:pPr lvl="1" eaLnBrk="1" hangingPunct="1"/>
            <a:r>
              <a:rPr lang="en-US" smtClean="0"/>
              <a:t>Legalization of abortion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Other Explanations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41"/>
    </mc:Choice>
    <mc:Fallback xmlns="">
      <p:transition spd="slow" advTm="27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can place the methods of crime control discussed thus far into three categories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Effective Crime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Failures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Uncertainties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Conclusions should be viewed as tentative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Quick Review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2"/>
    </mc:Choice>
    <mc:Fallback xmlns="">
      <p:transition spd="slow" advTm="42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Putting it all together and explaining crime trends.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Colcnusion</a:t>
            </a:r>
            <a:endParaRPr lang="en-US" sz="3200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38"/>
    </mc:Choice>
    <mc:Fallback xmlns="">
      <p:transition spd="slow" advTm="14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Effective crime control includes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Hiring more police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Directed patrol of drug and gun violence hot spots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Broken windows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Deferred sentencing, especially of drug offenders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Chemical castration of certain sex offenders, coupled with counseling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Morals and reasoning training for low-level offenders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Treatment (with a cognitive-behavioral component) for drug and sex offenders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Some correctional industries and prison vocational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Drug courts, but the voluntariness problem persists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Parent training and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Multisystemic therapy for families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Effective Crime Control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47"/>
    </mc:Choice>
    <mc:Fallback xmlns="">
      <p:transition spd="slow" advTm="72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1800" smtClean="0"/>
              <a:t>Certain anti-gang interventions</a:t>
            </a:r>
          </a:p>
          <a:p>
            <a:pPr lvl="1" eaLnBrk="1" hangingPunct="1"/>
            <a:r>
              <a:rPr lang="en-US" sz="1800" smtClean="0"/>
              <a:t>Certain publicity campaigns</a:t>
            </a:r>
          </a:p>
          <a:p>
            <a:pPr lvl="1" eaLnBrk="1" hangingPunct="1"/>
            <a:r>
              <a:rPr lang="en-US" sz="1800" smtClean="0"/>
              <a:t>Building school administrative capacity</a:t>
            </a:r>
          </a:p>
          <a:p>
            <a:pPr lvl="1" eaLnBrk="1" hangingPunct="1"/>
            <a:r>
              <a:rPr lang="en-US" sz="1800" smtClean="0"/>
              <a:t>Normative education in schools</a:t>
            </a:r>
          </a:p>
          <a:p>
            <a:pPr lvl="1" eaLnBrk="1" hangingPunct="1"/>
            <a:r>
              <a:rPr lang="en-US" sz="1800" smtClean="0"/>
              <a:t>Certain school interventions to teach students resistance skills, but not DARE and GREAT</a:t>
            </a:r>
          </a:p>
          <a:p>
            <a:pPr lvl="1" eaLnBrk="1" hangingPunct="1"/>
            <a:r>
              <a:rPr lang="en-US" sz="1800" smtClean="0"/>
              <a:t>Student behavior modification programs</a:t>
            </a:r>
          </a:p>
          <a:p>
            <a:pPr lvl="1" eaLnBrk="1" hangingPunct="1"/>
            <a:r>
              <a:rPr lang="en-US" sz="1800" smtClean="0"/>
              <a:t>Targeting residences for environmental improvements/modifications</a:t>
            </a:r>
          </a:p>
          <a:p>
            <a:pPr lvl="1" eaLnBrk="1" hangingPunct="1"/>
            <a:r>
              <a:rPr lang="en-US" sz="1800" smtClean="0"/>
              <a:t>Electronic article surveillance in retail establishments</a:t>
            </a:r>
          </a:p>
          <a:p>
            <a:pPr lvl="1" eaLnBrk="1" hangingPunct="1"/>
            <a:r>
              <a:rPr lang="en-US" sz="1800" smtClean="0"/>
              <a:t>Increased inventorying to deter employee theft	</a:t>
            </a:r>
          </a:p>
          <a:p>
            <a:pPr lvl="1" eaLnBrk="1" hangingPunct="1"/>
            <a:r>
              <a:rPr lang="en-US" sz="1800" smtClean="0"/>
              <a:t>Improving the physical appearance of mass transit facilities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21"/>
    </mc:Choice>
    <mc:Fallback xmlns="">
      <p:transition spd="slow" advTm="51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1800" smtClean="0"/>
              <a:t>Security measures to improve mass transit operators’ security</a:t>
            </a:r>
          </a:p>
          <a:p>
            <a:pPr lvl="1" eaLnBrk="1" hangingPunct="1"/>
            <a:r>
              <a:rPr lang="en-US" sz="1800" smtClean="0"/>
              <a:t>Anti-fare evasion initiatives</a:t>
            </a:r>
          </a:p>
          <a:p>
            <a:pPr lvl="1" eaLnBrk="1" hangingPunct="1"/>
            <a:r>
              <a:rPr lang="en-US" sz="1800" smtClean="0"/>
              <a:t>Target hardening of pay phones and parking meters</a:t>
            </a:r>
          </a:p>
          <a:p>
            <a:pPr lvl="1" eaLnBrk="1" hangingPunct="1"/>
            <a:r>
              <a:rPr lang="en-US" sz="1800" smtClean="0"/>
              <a:t>Guards/security officers stationed in parking garages</a:t>
            </a:r>
          </a:p>
          <a:p>
            <a:pPr lvl="1" eaLnBrk="1" hangingPunct="1"/>
            <a:r>
              <a:rPr lang="en-US" sz="1800" smtClean="0"/>
              <a:t>Additional street lighting</a:t>
            </a:r>
          </a:p>
          <a:p>
            <a:pPr lvl="1" eaLnBrk="1" hangingPunct="1"/>
            <a:r>
              <a:rPr lang="en-US" sz="1800" smtClean="0"/>
              <a:t>Certain drug use prevention programs, such as the Midwest Prevention Project</a:t>
            </a:r>
          </a:p>
          <a:p>
            <a:pPr lvl="1" eaLnBrk="1" hangingPunct="1"/>
            <a:r>
              <a:rPr lang="en-US" sz="1800" smtClean="0"/>
              <a:t>Big Brothers and Big Sisters</a:t>
            </a:r>
          </a:p>
          <a:p>
            <a:pPr lvl="1" eaLnBrk="1" hangingPunct="1"/>
            <a:r>
              <a:rPr lang="en-US" sz="1800" smtClean="0"/>
              <a:t>Functional Family Therapy for families with problem children</a:t>
            </a:r>
          </a:p>
          <a:p>
            <a:pPr lvl="1" eaLnBrk="1" hangingPunct="1"/>
            <a:r>
              <a:rPr lang="en-US" sz="1800" smtClean="0"/>
              <a:t>Like Skills Training for juveniles</a:t>
            </a:r>
          </a:p>
          <a:p>
            <a:pPr lvl="1" eaLnBrk="1" hangingPunct="1"/>
            <a:r>
              <a:rPr lang="en-US" sz="1800" smtClean="0"/>
              <a:t>Nurse-Family Partnerships</a:t>
            </a:r>
          </a:p>
          <a:p>
            <a:pPr lvl="1" eaLnBrk="1" hangingPunct="1"/>
            <a:r>
              <a:rPr lang="en-US" sz="1800" smtClean="0"/>
              <a:t>Multidimensional Treatment Foster Care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6"/>
    </mc:Choice>
    <mc:Fallback xmlns="">
      <p:transition spd="slow" advTm="47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1800" smtClean="0"/>
              <a:t>Bullying prevention</a:t>
            </a:r>
          </a:p>
          <a:p>
            <a:pPr lvl="1" eaLnBrk="1" hangingPunct="1"/>
            <a:r>
              <a:rPr lang="en-US" sz="1800" smtClean="0"/>
              <a:t>The Promoting Alternative Thinking Strategies program</a:t>
            </a:r>
          </a:p>
          <a:p>
            <a:pPr lvl="1" eaLnBrk="1" hangingPunct="1"/>
            <a:r>
              <a:rPr lang="en-US" sz="1800" smtClean="0"/>
              <a:t>Other juvenile crime prevention programs</a:t>
            </a:r>
          </a:p>
          <a:p>
            <a:pPr lvl="1" eaLnBrk="1" hangingPunct="1"/>
            <a:r>
              <a:rPr lang="en-US" sz="1800" smtClean="0"/>
              <a:t>Certain treatment programs for juvenile delinquents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0"/>
    </mc:Choice>
    <mc:Fallback xmlns="">
      <p:transition spd="slow" advTm="21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Failures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One officer in lieu of two officer patrols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311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Reactive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Random patrol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Rapid response to 911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More detectives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College degrees for cops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Police residency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Proactive arrests of specific offenders, including drug offenders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Moving the police out into the community to engage in a specific strategy such as citizen contact or to organize neighborhood watch programs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Failures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3"/>
    </mc:Choice>
    <mc:Fallback xmlns="">
      <p:transition spd="slow" advTm="47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Bringing the community to the police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Victim assistance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Preventive detention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Most methods of restricting and regulating guns, with the possible exception of the Brady law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Gun buy-backs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Sentence enhancements for gun crime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Mandatory sentencing in all its forms, including three-strikes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Capital punishment for adults and juveniles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Intensive supervision probation and parole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2"/>
    </mc:Choice>
    <mc:Fallback xmlns="">
      <p:transition spd="slow" advTm="39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lvl="1" eaLnBrk="1" hangingPunct="1"/>
            <a:r>
              <a:rPr lang="en-US" smtClean="0"/>
              <a:t>Home confinement and electronic monitoring</a:t>
            </a:r>
          </a:p>
          <a:p>
            <a:pPr lvl="1" eaLnBrk="1" hangingPunct="1"/>
            <a:r>
              <a:rPr lang="en-US" smtClean="0"/>
              <a:t>Boot camps for adults and youth</a:t>
            </a:r>
          </a:p>
          <a:p>
            <a:pPr lvl="1" eaLnBrk="1" hangingPunct="1"/>
            <a:r>
              <a:rPr lang="en-US" smtClean="0"/>
              <a:t>Family preservation therapy</a:t>
            </a:r>
          </a:p>
          <a:p>
            <a:pPr lvl="1" eaLnBrk="1" hangingPunct="1"/>
            <a:r>
              <a:rPr lang="en-US" smtClean="0"/>
              <a:t>Gang membership prevention</a:t>
            </a:r>
          </a:p>
          <a:p>
            <a:pPr lvl="1" eaLnBrk="1" hangingPunct="1"/>
            <a:r>
              <a:rPr lang="en-US" smtClean="0"/>
              <a:t>DARE</a:t>
            </a:r>
          </a:p>
          <a:p>
            <a:pPr lvl="1" eaLnBrk="1" hangingPunct="1"/>
            <a:r>
              <a:rPr lang="en-US" smtClean="0"/>
              <a:t>Scared Straight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1"/>
    </mc:Choice>
    <mc:Fallback xmlns="">
      <p:transition spd="slow" advTm="23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866</Words>
  <Application>Microsoft Office PowerPoint</Application>
  <PresentationFormat>On-screen Show (4:3)</PresentationFormat>
  <Paragraphs>205</Paragraphs>
  <Slides>20</Slides>
  <Notes>20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Chapter 16</vt:lpstr>
      <vt:lpstr>A Quick Review</vt:lpstr>
      <vt:lpstr>Effective Crime Control</vt:lpstr>
      <vt:lpstr>(Continued)</vt:lpstr>
      <vt:lpstr>(Continued)</vt:lpstr>
      <vt:lpstr>(Continued)</vt:lpstr>
      <vt:lpstr>Failures</vt:lpstr>
      <vt:lpstr>(Continued)</vt:lpstr>
      <vt:lpstr>(Continued)</vt:lpstr>
      <vt:lpstr>Uncertainties</vt:lpstr>
      <vt:lpstr>(Continued)</vt:lpstr>
      <vt:lpstr>(Continued)</vt:lpstr>
      <vt:lpstr>(Continued)</vt:lpstr>
      <vt:lpstr>(Continued)</vt:lpstr>
      <vt:lpstr>Three Important Themes</vt:lpstr>
      <vt:lpstr>Explaining Crime Trends</vt:lpstr>
      <vt:lpstr>Liberal Explanations</vt:lpstr>
      <vt:lpstr>Conservative Explanations</vt:lpstr>
      <vt:lpstr>Other Explanations</vt:lpstr>
      <vt:lpstr>Colcnusion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jworrall</dc:creator>
  <cp:lastModifiedBy>Rick</cp:lastModifiedBy>
  <cp:revision>17</cp:revision>
  <dcterms:created xsi:type="dcterms:W3CDTF">2004-11-30T18:59:12Z</dcterms:created>
  <dcterms:modified xsi:type="dcterms:W3CDTF">2013-07-24T21:56:52Z</dcterms:modified>
</cp:coreProperties>
</file>